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77" r:id="rId4"/>
    <p:sldId id="273" r:id="rId5"/>
    <p:sldId id="257" r:id="rId6"/>
    <p:sldId id="258" r:id="rId7"/>
    <p:sldId id="278" r:id="rId8"/>
    <p:sldId id="274" r:id="rId9"/>
    <p:sldId id="275" r:id="rId10"/>
    <p:sldId id="259" r:id="rId11"/>
    <p:sldId id="260" r:id="rId12"/>
  </p:sldIdLst>
  <p:sldSz cx="18288000" cy="10287000"/>
  <p:notesSz cx="6858000" cy="9144000"/>
  <p:embeddedFontLst>
    <p:embeddedFont>
      <p:font typeface="Open Sans Bold"/>
      <p:bold r:id="rId17"/>
    </p:embeddedFont>
    <p:embeddedFont>
      <p:font typeface="Barlow Condensed Bold" panose="00000806000000000000"/>
      <p:bold r:id="rId18"/>
    </p:embeddedFont>
    <p:embeddedFont>
      <p:font typeface="Barlow Condensed Bold" panose="00000806000000000000" charset="0"/>
      <p:bold r:id="rId19"/>
    </p:embeddedFont>
    <p:embeddedFont>
      <p:font typeface="Open Sans" panose="020B0606030504020204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Aldhabi" panose="010000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4" d="100"/>
          <a:sy n="54" d="100"/>
        </p:scale>
        <p:origin x="754" y="67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986" y="2857296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3" y="0"/>
                </a:lnTo>
                <a:lnTo>
                  <a:pt x="4215173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  <a:endParaRPr lang="en-US" sz="14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79344" y="1644975"/>
            <a:ext cx="10950347" cy="160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5"/>
              </a:lnSpc>
              <a:spcBef>
                <a:spcPct val="0"/>
              </a:spcBef>
            </a:pPr>
            <a:r>
              <a:rPr lang="en-US" sz="9330" b="1" dirty="0">
                <a:solidFill>
                  <a:srgbClr val="1F2020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Machine Learning Project </a:t>
            </a:r>
            <a:endParaRPr lang="en-US" sz="9330" b="1" dirty="0">
              <a:solidFill>
                <a:srgbClr val="1F2020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97035" y="3905019"/>
            <a:ext cx="10950347" cy="234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5"/>
              </a:lnSpc>
              <a:spcBef>
                <a:spcPct val="0"/>
              </a:spcBef>
            </a:pPr>
            <a:r>
              <a:rPr lang="en-US" sz="6730" b="1" dirty="0">
                <a:solidFill>
                  <a:srgbClr val="1F2020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AI-Based Autism Diagnosis System for Children</a:t>
            </a:r>
            <a:endParaRPr lang="en-US" sz="6730" b="1" dirty="0">
              <a:solidFill>
                <a:srgbClr val="1F2020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28600" y="8877300"/>
            <a:ext cx="13947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>
                <a:sym typeface="+mn-ea"/>
              </a:rPr>
              <a:t>Prepared by:</a:t>
            </a:r>
            <a:r>
              <a:rPr lang="en-US" altLang="en-US" sz="3600">
                <a:sym typeface="+mn-ea"/>
              </a:rPr>
              <a:t>Hala Mohammed, Raghad Al-Sayed Ahmad, Ahmad Fahoum</a:t>
            </a:r>
            <a:endParaRPr lang="en-US" altLang="en-US" sz="3600"/>
          </a:p>
          <a:p>
            <a:r>
              <a:rPr lang="en-US" altLang="en-US" sz="3600" b="1">
                <a:sym typeface="+mn-ea"/>
              </a:rPr>
              <a:t>Instructor: </a:t>
            </a:r>
            <a:r>
              <a:rPr lang="en-US" altLang="en-US" sz="3600">
                <a:sym typeface="+mn-ea"/>
              </a:rPr>
              <a:t>Dr. Adnan Yahya</a:t>
            </a:r>
            <a:endParaRPr lang="en-US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695" y="876566"/>
            <a:ext cx="6130969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0B0F0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The Conclusion:</a:t>
            </a:r>
            <a:endParaRPr lang="en-US" sz="6500" b="1">
              <a:solidFill>
                <a:srgbClr val="00B0F0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8995" y="2752494"/>
            <a:ext cx="15452501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en-US" sz="3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Decision Tree was the best algorithm, achieving 78.7% precision, 75.2% recall, and 76.9% F-measure, with 68.88% correct classification.</a:t>
            </a: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4200"/>
              </a:lnSpc>
            </a:pP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4200"/>
              </a:lnSpc>
            </a:pPr>
            <a:r>
              <a:rPr lang="en-US" altLang="en-US" sz="3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Naive Bayes performed well with 69.7% precision and 69.1% recall but was less effective than the Decision Tree.</a:t>
            </a: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4200"/>
              </a:lnSpc>
            </a:pP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4200"/>
              </a:lnSpc>
            </a:pPr>
            <a:r>
              <a:rPr lang="en-US" altLang="en-US" sz="3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KNN struggled with the dataset's complexity, resulting in lower accuracy.</a:t>
            </a: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4200"/>
              </a:lnSpc>
            </a:pP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4200"/>
              </a:lnSpc>
            </a:pPr>
            <a:r>
              <a:rPr lang="en-US" altLang="en-US" sz="3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ANN had high recall (93.8%) but very poor precision (50.8%), making it impractical.</a:t>
            </a:r>
            <a:endParaRPr lang="en-US" altLang="en-US" sz="3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9918" y="9638067"/>
            <a:ext cx="547464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7200" y="571500"/>
            <a:ext cx="93675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6000" b="1">
                <a:solidFill>
                  <a:srgbClr val="00B0F0"/>
                </a:solidFill>
              </a:rPr>
              <a:t>Data Collection Process</a:t>
            </a:r>
            <a:endParaRPr lang="en-US" altLang="en-US" sz="6000" b="1">
              <a:solidFill>
                <a:srgbClr val="00B0F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8600" y="1790700"/>
            <a:ext cx="8296910" cy="785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ar-SA" altLang="en-US" sz="3600"/>
              <a:t>-</a:t>
            </a:r>
            <a:r>
              <a:rPr lang="en-US" altLang="en-US" sz="3600"/>
              <a:t>A visit to the Comprehensive Rehabilitation and Speech Therapy Center was conducted.</a:t>
            </a:r>
            <a:endParaRPr lang="en-US" altLang="en-US" sz="3600"/>
          </a:p>
          <a:p>
            <a:endParaRPr lang="en-US" altLang="en-US" sz="3600"/>
          </a:p>
          <a:p>
            <a:r>
              <a:rPr lang="ar-SA" altLang="en-US" sz="3600"/>
              <a:t>-</a:t>
            </a:r>
            <a:r>
              <a:rPr lang="en-US" altLang="en-US" sz="3600"/>
              <a:t>Real Data was manually collected due to the center's lack of a formal database.</a:t>
            </a:r>
            <a:endParaRPr lang="en-US" altLang="en-US" sz="3600"/>
          </a:p>
          <a:p>
            <a:endParaRPr lang="en-US" altLang="en-US" sz="3600"/>
          </a:p>
          <a:p>
            <a:r>
              <a:rPr lang="en-US" altLang="en-US" sz="3600"/>
              <a:t>-Observations included:</a:t>
            </a:r>
            <a:endParaRPr lang="en-US" altLang="en-US" sz="3600"/>
          </a:p>
          <a:p>
            <a:r>
              <a:rPr lang="en-US" altLang="en-US" sz="3600"/>
              <a:t>1-Behavioral patterns (eye contact, social interaction, repetitive behaviors).</a:t>
            </a:r>
            <a:endParaRPr lang="en-US" altLang="en-US" sz="3600"/>
          </a:p>
          <a:p>
            <a:r>
              <a:rPr lang="en-US" altLang="en-US" sz="3600"/>
              <a:t>2-Responses to auditory and visual stimuli.</a:t>
            </a:r>
            <a:endParaRPr lang="en-US" altLang="en-US" sz="3600"/>
          </a:p>
          <a:p>
            <a:r>
              <a:rPr lang="en-US" altLang="en-US" sz="3600"/>
              <a:t>3-Developmental milestones in language and cognition.</a:t>
            </a:r>
            <a:endParaRPr lang="en-US" altLang="en-US" sz="3600"/>
          </a:p>
          <a:p>
            <a:endParaRPr lang="en-US" altLang="en-US" sz="3600"/>
          </a:p>
        </p:txBody>
      </p:sp>
      <p:pic>
        <p:nvPicPr>
          <p:cNvPr id="4" name="Picture 3" descr="465885175_602336245584353_5272846175296224119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0046970" y="811530"/>
            <a:ext cx="5770245" cy="849058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6" name="Freeform 5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r>
                <a:rPr lang="ar-SA" altLang="en-US">
                  <a:solidFill>
                    <a:schemeClr val="bg1"/>
                  </a:solidFill>
                </a:rPr>
                <a:t>02</a:t>
              </a:r>
              <a:endParaRPr lang="ar-SA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09600" y="800100"/>
            <a:ext cx="88144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6000" b="1">
                <a:solidFill>
                  <a:srgbClr val="00B0F0"/>
                </a:solidFill>
              </a:rPr>
              <a:t>Implementation Details</a:t>
            </a:r>
            <a:endParaRPr lang="en-US" altLang="en-US" sz="6000" b="1">
              <a:solidFill>
                <a:srgbClr val="00B0F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09600" y="1943100"/>
            <a:ext cx="1160780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We used two approaches to implement the algorithms:</a:t>
            </a:r>
            <a:endParaRPr lang="en-US" altLang="en-US" sz="4000"/>
          </a:p>
          <a:p>
            <a:r>
              <a:rPr lang="ar-SA" altLang="en-US" sz="4000" b="1"/>
              <a:t>1</a:t>
            </a:r>
            <a:r>
              <a:rPr lang="en-US" altLang="en-US" sz="4000" b="1"/>
              <a:t>.Weka:</a:t>
            </a:r>
            <a:endParaRPr lang="en-US" altLang="en-US" sz="4000" b="1"/>
          </a:p>
          <a:p>
            <a:r>
              <a:rPr lang="en-US" altLang="en-US" sz="4000"/>
              <a:t>-Faster testing of algorithms.</a:t>
            </a:r>
            <a:endParaRPr lang="en-US" altLang="en-US" sz="4000"/>
          </a:p>
          <a:p>
            <a:r>
              <a:rPr lang="en-US" altLang="en-US" sz="4000"/>
              <a:t>-Quickly compares performance metrics (e.g., precision, recall).</a:t>
            </a:r>
            <a:endParaRPr lang="en-US" altLang="en-US" sz="4000"/>
          </a:p>
          <a:p>
            <a:r>
              <a:rPr lang="en-US" altLang="en-US" sz="4000" b="1"/>
              <a:t>2-Python:</a:t>
            </a:r>
            <a:endParaRPr lang="en-US" altLang="en-US" sz="4000" b="1"/>
          </a:p>
          <a:p>
            <a:r>
              <a:rPr lang="en-US" altLang="en-US" sz="4000"/>
              <a:t>-Allows the creation of a user-friendly interface.</a:t>
            </a:r>
            <a:endParaRPr lang="en-US" altLang="en-US" sz="4000"/>
          </a:p>
          <a:p>
            <a:r>
              <a:rPr lang="en-US" altLang="en-US" sz="4000"/>
              <a:t>-Enables users to test new cases and scenarios independently.</a:t>
            </a:r>
            <a:endParaRPr lang="en-US" altLang="en-US" sz="4000"/>
          </a:p>
          <a:p>
            <a:endParaRPr lang="en-US" altLang="en-US" sz="4000"/>
          </a:p>
        </p:txBody>
      </p:sp>
      <p:sp>
        <p:nvSpPr>
          <p:cNvPr id="4" name="Text Box 3"/>
          <p:cNvSpPr txBox="1"/>
          <p:nvPr/>
        </p:nvSpPr>
        <p:spPr>
          <a:xfrm>
            <a:off x="939800" y="8115300"/>
            <a:ext cx="15614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>
                <a:solidFill>
                  <a:srgbClr val="FF0000"/>
                </a:solidFill>
              </a:rPr>
              <a:t>"We combined Weka for rapid testing and Python for customizability and user interaction, ensuring a balanced and efficient system."</a:t>
            </a:r>
            <a:endParaRPr lang="en-US" altLang="en-US" sz="2800" b="1">
              <a:solidFill>
                <a:srgbClr val="FF0000"/>
              </a:solidFill>
            </a:endParaRPr>
          </a:p>
          <a:p>
            <a:pPr algn="ctr"/>
            <a:endParaRPr lang="en-US" altLang="en-US" sz="2800" b="1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4782800" y="1181100"/>
            <a:ext cx="2133600" cy="2133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0" y="3543300"/>
            <a:ext cx="4047490" cy="39751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8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1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r>
                <a:rPr lang="ar-SA" altLang="en-US">
                  <a:solidFill>
                    <a:schemeClr val="bg1"/>
                  </a:solidFill>
                </a:rPr>
                <a:t>03</a:t>
              </a:r>
              <a:endParaRPr lang="ar-SA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ar-SA" altLang="en-US">
                  <a:solidFill>
                    <a:schemeClr val="bg1"/>
                  </a:solidFill>
                </a:rPr>
                <a:t>04</a:t>
              </a:r>
              <a:endParaRPr lang="ar-SA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57275"/>
            <a:ext cx="9207707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00B0F0"/>
                </a:solidFill>
                <a:uFillTx/>
                <a:latin typeface="Barlow Condensed Bold" panose="00000806000000000000" charset="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Explanation</a:t>
            </a:r>
            <a:r>
              <a:rPr lang="en-US" sz="5000" b="1" dirty="0">
                <a:solidFill>
                  <a:srgbClr val="02CDFF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:</a:t>
            </a:r>
            <a:endParaRPr lang="en-US" sz="5000" b="1" dirty="0">
              <a:solidFill>
                <a:srgbClr val="02CDFF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257451"/>
            <a:ext cx="16471218" cy="122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5"/>
              </a:lnSpc>
              <a:spcBef>
                <a:spcPct val="0"/>
              </a:spcBef>
            </a:pPr>
            <a:r>
              <a:rPr lang="en-US" sz="23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Real data was collected and named 'Real Data'. Data was taken fromthe Internet and named 'Data_Internet '. Different algorithms were tested on these datasets, with the training and testing data being switched between them each time.</a:t>
            </a:r>
            <a:endParaRPr lang="en-US" sz="23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883944"/>
            <a:ext cx="10554076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00B0F0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What we focused on to Compare:</a:t>
            </a:r>
            <a:endParaRPr lang="en-US" sz="5000" b="1" dirty="0">
              <a:solidFill>
                <a:srgbClr val="00B0F0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885090"/>
            <a:ext cx="16471218" cy="208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175" lvl="1" indent="-25590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3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Precision</a:t>
            </a:r>
            <a:r>
              <a:rPr lang="en-US" sz="23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How accurate the model's positive predictions are. Higher precisionmeans fewer FP. </a:t>
            </a:r>
            <a:endParaRPr lang="en-US" sz="23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11175" lvl="1" indent="-25590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3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Recall</a:t>
            </a:r>
            <a:r>
              <a:rPr lang="en-US" sz="23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How good the model is at finding all the actual positive cases. Higher recall means fewer FN.  </a:t>
            </a:r>
            <a:endParaRPr lang="en-US" sz="23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11175" lvl="1" indent="-25590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3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F-Measure</a:t>
            </a:r>
            <a:r>
              <a:rPr lang="en-US" sz="23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A score that balances precision and recall.  </a:t>
            </a:r>
            <a:endParaRPr lang="en-US" sz="23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11175" lvl="1" indent="-25590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3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Correctly Classified Instances</a:t>
            </a:r>
            <a:r>
              <a:rPr lang="en-US" sz="23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The percentage of cases the model got right.  </a:t>
            </a:r>
            <a:endParaRPr lang="en-US" sz="23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11175" lvl="1" indent="-255905" algn="l">
              <a:lnSpc>
                <a:spcPts val="331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3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Incorrectly Classified Instances:</a:t>
            </a:r>
            <a:r>
              <a:rPr lang="en-US" sz="23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The percentage of cases the model got wrong.</a:t>
            </a:r>
            <a:endParaRPr lang="en-US" sz="23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9918" y="9638067"/>
            <a:ext cx="547464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alt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  <a:endParaRPr lang="en-US" alt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5662"/>
            <a:ext cx="10617293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0B0F0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Analysis and Comparison:</a:t>
            </a:r>
            <a:endParaRPr lang="en-US" sz="6500" b="1" dirty="0">
              <a:solidFill>
                <a:srgbClr val="00B0F0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527129" y="1764709"/>
            <a:ext cx="677751" cy="677751"/>
            <a:chOff x="0" y="0"/>
            <a:chExt cx="178502" cy="178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27129" y="2767046"/>
            <a:ext cx="5114360" cy="251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</a:t>
            </a:r>
            <a:r>
              <a:rPr lang="en-US" sz="20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Decision Tree</a:t>
            </a:r>
            <a:r>
              <a:rPr lang="en-US" sz="207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is the most accurate overall, with the best combination of precision (78.7%), recall (75.2%), and F-measure (76.9%)It also correctly classifies 68.88% of the instances. and its Strengths is Offers a balanced performance with both strong precision and recall.</a:t>
            </a:r>
            <a:endParaRPr lang="en-US" sz="207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17950" y="196144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  <a:endParaRPr lang="en-US" sz="18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95060" y="1850854"/>
            <a:ext cx="360848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Best </a:t>
            </a:r>
            <a:r>
              <a:rPr lang="en-US" sz="2600" b="1">
                <a:solidFill>
                  <a:srgbClr val="00B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Algorithm</a:t>
            </a:r>
            <a:r>
              <a:rPr lang="en-US" sz="2600" b="1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600" b="1">
              <a:solidFill>
                <a:srgbClr val="02CD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053180" y="1764709"/>
            <a:ext cx="677751" cy="677751"/>
            <a:chOff x="0" y="0"/>
            <a:chExt cx="178502" cy="1785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196144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  <a:endParaRPr lang="en-US" sz="18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527129" y="5982937"/>
            <a:ext cx="677751" cy="677751"/>
            <a:chOff x="0" y="0"/>
            <a:chExt cx="178502" cy="1785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17950" y="615893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  <a:endParaRPr lang="en-US" sz="18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16680" y="1871593"/>
            <a:ext cx="360848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Next Best:</a:t>
            </a:r>
            <a:endParaRPr lang="en-US" sz="2600" b="1">
              <a:solidFill>
                <a:srgbClr val="02CD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46588" y="2945958"/>
            <a:ext cx="5114360" cy="215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5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Naive Bayes</a:t>
            </a:r>
            <a:r>
              <a:rPr lang="en-US" sz="2075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,holds its own with solid precision (69.7%), recall (69.1%), and an F-measure of 69.4%. It correctly classifies 62.54%of the instances. nd its Strengths is Simple and fast, making it a good choice for quickclassification tasks.</a:t>
            </a:r>
            <a:endParaRPr lang="en-US" sz="2075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495060" y="6069082"/>
            <a:ext cx="360848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The Third Place:</a:t>
            </a:r>
            <a:endParaRPr lang="en-US" sz="2600" b="1">
              <a:solidFill>
                <a:srgbClr val="02CD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27129" y="6984537"/>
            <a:ext cx="5114360" cy="28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5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KNN (K-Nearest Neighbors)</a:t>
            </a:r>
            <a:r>
              <a:rPr lang="en-US" sz="2075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it performs slightly below Naive Bayes, with a precision of 71.9% and recall of 60.4%, leading to an F-measure of 65.6%.It correctly classifies 57.93% of the instances.it Works well for small databut struggles here with the more complex dataset</a:t>
            </a:r>
            <a:endParaRPr lang="en-US" sz="2075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053180" y="5982937"/>
            <a:ext cx="677751" cy="677751"/>
            <a:chOff x="0" y="0"/>
            <a:chExt cx="178502" cy="1785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144000" y="615893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  <a:endParaRPr lang="en-US" sz="18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66321" y="5934779"/>
            <a:ext cx="4099704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Lowest Performer:</a:t>
            </a:r>
            <a:endParaRPr lang="en-US" sz="2600" b="1">
              <a:solidFill>
                <a:srgbClr val="02CD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46588" y="6891604"/>
            <a:ext cx="6822945" cy="28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5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ANN (Artificial Neural Network)</a:t>
            </a:r>
            <a:r>
              <a:rPr lang="en-US" sz="2075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it has a low precision (50.8%), meaning it misclassifies many negatives as positives. While it has a highrecall (93.8%), it results in a poor overall F-measure (65.9%).The fact that it possesses such a high level of recall guarantees that it is going to identify just about every positive case, and therefore at the moment, it is impractical given the complete lack of precision.</a:t>
            </a:r>
            <a:endParaRPr lang="en-US" sz="2075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interface(DT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38300"/>
            <a:ext cx="8144510" cy="62388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81000" y="342900"/>
            <a:ext cx="12788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6000" b="1">
                <a:solidFill>
                  <a:srgbClr val="00B0F0"/>
                </a:solidFill>
              </a:rPr>
              <a:t>User Interface for Autism Diagnosis</a:t>
            </a:r>
            <a:endParaRPr lang="en-US" altLang="en-US" sz="6000" b="1">
              <a:solidFill>
                <a:srgbClr val="00B0F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448800" y="1562100"/>
            <a:ext cx="7649845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 b="1">
                <a:solidFill>
                  <a:srgbClr val="00B0F0"/>
                </a:solidFill>
              </a:rPr>
              <a:t>Purpose: </a:t>
            </a:r>
            <a:endParaRPr lang="en-US" altLang="en-US" sz="3200" b="1">
              <a:solidFill>
                <a:srgbClr val="00B0F0"/>
              </a:solidFill>
            </a:endParaRPr>
          </a:p>
          <a:p>
            <a:r>
              <a:rPr lang="en-US" altLang="en-US" sz="3200" b="1"/>
              <a:t>Designed for healthcare professionals to input patient data and receive predictions.</a:t>
            </a:r>
            <a:endParaRPr lang="en-US" altLang="en-US" sz="3200" b="1"/>
          </a:p>
          <a:p>
            <a:r>
              <a:rPr lang="en-US" altLang="en-US" sz="3200" b="1">
                <a:solidFill>
                  <a:srgbClr val="00B0F0"/>
                </a:solidFill>
              </a:rPr>
              <a:t>Features:</a:t>
            </a:r>
            <a:endParaRPr lang="en-US" altLang="en-US" sz="3200" b="1">
              <a:solidFill>
                <a:srgbClr val="00B0F0"/>
              </a:solidFill>
            </a:endParaRPr>
          </a:p>
          <a:p>
            <a:r>
              <a:rPr lang="en-US" altLang="en-US" sz="3200" b="1"/>
              <a:t>-Inputs include critical diagnostic factors (e.g., eye contact, repetitive behaviors, social responsiveness).</a:t>
            </a:r>
            <a:endParaRPr lang="en-US" altLang="en-US" sz="3200" b="1"/>
          </a:p>
          <a:p>
            <a:r>
              <a:rPr lang="en-US" altLang="en-US" sz="3200" b="1"/>
              <a:t>-Predicts whether autism spectrum disorder (ASD) traits are detected based on a decision tree model.</a:t>
            </a:r>
            <a:endParaRPr lang="en-US" altLang="en-US" sz="3200" b="1"/>
          </a:p>
          <a:p>
            <a:r>
              <a:rPr lang="en-US" altLang="en-US" sz="3200" b="1">
                <a:solidFill>
                  <a:srgbClr val="00B0F0"/>
                </a:solidFill>
              </a:rPr>
              <a:t>Workflow:</a:t>
            </a:r>
            <a:endParaRPr lang="en-US" altLang="en-US" sz="3200" b="1">
              <a:solidFill>
                <a:srgbClr val="00B0F0"/>
              </a:solidFill>
            </a:endParaRPr>
          </a:p>
          <a:p>
            <a:r>
              <a:rPr lang="en-US" altLang="en-US" sz="3200" b="1"/>
              <a:t>User fills out patient information fields (e.g., gender, age, behavioral indicators).</a:t>
            </a:r>
            <a:endParaRPr lang="en-US" altLang="en-US" sz="3200" b="1"/>
          </a:p>
          <a:p>
            <a:r>
              <a:rPr lang="en-US" altLang="en-US" sz="3200" b="1"/>
              <a:t>Clicks "Predict" to receive instant results.</a:t>
            </a:r>
            <a:endParaRPr lang="en-US" altLang="en-US" sz="3200" b="1"/>
          </a:p>
          <a:p>
            <a:endParaRPr lang="en-US" altLang="en-US" sz="3200" b="1"/>
          </a:p>
        </p:txBody>
      </p:sp>
      <p:grpSp>
        <p:nvGrpSpPr>
          <p:cNvPr id="6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499918" y="9638067"/>
            <a:ext cx="547464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ntitled diagram-2025-01-01-201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43735"/>
            <a:ext cx="15777845" cy="71907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97255" y="647700"/>
            <a:ext cx="16493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 b="1">
                <a:solidFill>
                  <a:srgbClr val="00B0F0"/>
                </a:solidFill>
              </a:rPr>
              <a:t>Decision Tree from weka for Real data as training and online data for train</a:t>
            </a:r>
            <a:endParaRPr lang="en-US" altLang="en-US" sz="4000" b="1">
              <a:solidFill>
                <a:srgbClr val="00B0F0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9918" y="9638067"/>
            <a:ext cx="547464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ntitled diagram-2025-01-01-202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552700"/>
            <a:ext cx="17743170" cy="47224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38480" y="723900"/>
            <a:ext cx="17115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 b="1">
                <a:solidFill>
                  <a:srgbClr val="00B0F0"/>
                </a:solidFill>
              </a:rPr>
              <a:t>Decision Tree from weka for online data as training and Real data for train</a:t>
            </a:r>
            <a:endParaRPr lang="en-US" altLang="en-US" sz="4000" b="1">
              <a:solidFill>
                <a:srgbClr val="00B0F0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9918" y="9638067"/>
            <a:ext cx="547464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9918" y="9638067"/>
            <a:ext cx="547464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6095" y="876566"/>
            <a:ext cx="6130969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0B0F0"/>
                </a:solidFill>
                <a:latin typeface="Barlow Condensed Bold" panose="00000806000000000000"/>
                <a:ea typeface="Barlow Condensed Bold" panose="00000806000000000000"/>
                <a:cs typeface="Barlow Condensed Bold" panose="00000806000000000000"/>
                <a:sym typeface="Barlow Condensed Bold" panose="00000806000000000000"/>
              </a:rPr>
              <a:t> The Final Results</a:t>
            </a:r>
            <a:endParaRPr lang="en-US" sz="6500" b="1">
              <a:solidFill>
                <a:srgbClr val="00B0F0"/>
              </a:solidFill>
              <a:latin typeface="Barlow Condensed Bold" panose="00000806000000000000"/>
              <a:ea typeface="Barlow Condensed Bold" panose="00000806000000000000"/>
              <a:cs typeface="Barlow Condensed Bold" panose="00000806000000000000"/>
              <a:sym typeface="Barlow Condensed Bold" panose="00000806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377" y="2476439"/>
            <a:ext cx="15452501" cy="21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 algn="l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Best choice</a:t>
            </a:r>
            <a:r>
              <a:rPr lang="en-US" sz="4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Decision Tree </a:t>
            </a:r>
            <a:endParaRPr lang="en-US" sz="4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31800" lvl="1" indent="0" algn="l">
              <a:lnSpc>
                <a:spcPts val="5600"/>
              </a:lnSpc>
              <a:buFont typeface="Arial" panose="020B0604020202020204"/>
              <a:buNone/>
            </a:pPr>
            <a:r>
              <a:rPr lang="en-US" sz="4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lang="en-US" sz="4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863600" lvl="1" indent="-431800" algn="l">
              <a:lnSpc>
                <a:spcPts val="56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0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Worst choice</a:t>
            </a:r>
            <a:r>
              <a:rPr lang="en-US" sz="4000">
                <a:solidFill>
                  <a:srgbClr val="1F202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ANN (Artificial Neural Network)</a:t>
            </a:r>
            <a:endParaRPr lang="en-US" sz="4000">
              <a:solidFill>
                <a:srgbClr val="1F202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7086600" y="5829300"/>
            <a:ext cx="3606800" cy="3446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4123</Words>
  <Application>WPS Presentation</Application>
  <PresentationFormat>Custom</PresentationFormat>
  <Paragraphs>123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Open Sans Bold</vt:lpstr>
      <vt:lpstr>Barlow Condensed Bold</vt:lpstr>
      <vt:lpstr>Barlow Condensed Bold</vt:lpstr>
      <vt:lpstr>Open Sans</vt:lpstr>
      <vt:lpstr>Arial</vt:lpstr>
      <vt:lpstr>Calibri</vt:lpstr>
      <vt:lpstr>Microsoft YaHei</vt:lpstr>
      <vt:lpstr>Arial Unicode MS</vt:lpstr>
      <vt:lpstr>Open Sans Bold</vt:lpstr>
      <vt:lpstr>Aldhabi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</dc:title>
  <dc:creator/>
  <cp:lastModifiedBy>HP</cp:lastModifiedBy>
  <cp:revision>6</cp:revision>
  <dcterms:created xsi:type="dcterms:W3CDTF">2006-08-16T00:00:00Z</dcterms:created>
  <dcterms:modified xsi:type="dcterms:W3CDTF">2025-01-11T21:10:51Z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44FC760271E242489E98F6821DE83FC7_13</vt:lpwstr>
  </property>
  <property fmtid="{D5CDD505-2E9C-101B-9397-08002B2CF9AE}" pid="3" name="KSOProductBuildVer">
    <vt:lpwstr>1033-12.2.0.19805</vt:lpwstr>
  </property>
</Properties>
</file>